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32" r:id="rId1"/>
    <p:sldMasterId id="2147483850" r:id="rId2"/>
  </p:sldMasterIdLst>
  <p:notesMasterIdLst>
    <p:notesMasterId r:id="rId20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77" r:id="rId12"/>
    <p:sldId id="271" r:id="rId13"/>
    <p:sldId id="276" r:id="rId14"/>
    <p:sldId id="264" r:id="rId15"/>
    <p:sldId id="273" r:id="rId16"/>
    <p:sldId id="278" r:id="rId17"/>
    <p:sldId id="267" r:id="rId18"/>
    <p:sldId id="268" r:id="rId19"/>
  </p:sldIdLst>
  <p:sldSz cx="12192000" cy="6858000"/>
  <p:notesSz cx="7559675" cy="10691813"/>
  <p:embeddedFontLst>
    <p:embeddedFont>
      <p:font typeface="Bookman Old Style" panose="02050604050505020204" pitchFamily="18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entury Gothic" panose="020B0502020202020204" pitchFamily="34" charset="0"/>
      <p:regular r:id="rId29"/>
      <p:bold r:id="rId30"/>
      <p:italic r:id="rId31"/>
      <p:boldItalic r:id="rId32"/>
    </p:embeddedFont>
    <p:embeddedFont>
      <p:font typeface="Rockwell" panose="02060603020205020403" pitchFamily="18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9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2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3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8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0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2259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2065131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256077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944614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5199299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596790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1106016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203951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948836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635690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81420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170152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018727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872911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706225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60937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068460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108101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45230480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1448991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55532632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8430450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663058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79074886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60982422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35168673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0084926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28237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6624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0362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0243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6818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96023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3051308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020779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  <p:sldLayoutId id="2147483846" r:id="rId14"/>
    <p:sldLayoutId id="2147483847" r:id="rId15"/>
    <p:sldLayoutId id="2147483848" r:id="rId16"/>
    <p:sldLayoutId id="214748384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885957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5.png"/><Relationship Id="rId7" Type="http://schemas.openxmlformats.org/officeDocument/2006/relationships/image" Target="../media/image1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10" Type="http://schemas.openxmlformats.org/officeDocument/2006/relationships/image" Target="../media/image22.png"/><Relationship Id="rId4" Type="http://schemas.openxmlformats.org/officeDocument/2006/relationships/image" Target="../media/image16.jp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dc.gov/coronavirus/2019-ncov/symptoms-testing/symptoms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Relationship Id="rId5" Type="http://schemas.openxmlformats.org/officeDocument/2006/relationships/hyperlink" Target="https://ieeexplore.ieee.org/stamp/stamp.jsp?arnumber=9232610" TargetMode="External"/><Relationship Id="rId4" Type="http://schemas.openxmlformats.org/officeDocument/2006/relationships/hyperlink" Target="https://www.gao.gov/assets/gao-20-568.pdf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8"/>
          <p:cNvSpPr txBox="1"/>
          <p:nvPr/>
        </p:nvSpPr>
        <p:spPr>
          <a:xfrm>
            <a:off x="369511" y="565601"/>
            <a:ext cx="11228760" cy="232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Mask Detection with Alarm System</a:t>
            </a:r>
            <a:endParaRPr sz="72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2" name="Google Shape;292;p38"/>
          <p:cNvSpPr txBox="1"/>
          <p:nvPr/>
        </p:nvSpPr>
        <p:spPr>
          <a:xfrm>
            <a:off x="1487054" y="3475422"/>
            <a:ext cx="10803240" cy="253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GB" sz="2000" b="0" i="0" u="none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                                                                          </a:t>
            </a:r>
            <a:r>
              <a:rPr lang="en-GB" sz="2400" b="0" i="0" u="none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By: </a:t>
            </a:r>
            <a:r>
              <a:rPr lang="en-GB" sz="2400" b="0" i="0" u="none" strike="noStrike" cap="none" dirty="0" err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Venkatarami</a:t>
            </a:r>
            <a:r>
              <a:rPr lang="en-GB" sz="2400" b="0" i="0" u="none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Reddy</a:t>
            </a:r>
            <a:endParaRPr sz="24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GB" sz="2400" b="0" i="0" u="none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					</a:t>
            </a:r>
            <a:r>
              <a:rPr lang="en-GB" sz="2400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</a:t>
            </a:r>
            <a:r>
              <a:rPr lang="en-GB" sz="2400" b="0" i="0" u="none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Geet Nitin </a:t>
            </a:r>
            <a:r>
              <a:rPr lang="en-GB" sz="2400" b="0" i="0" u="none" strike="noStrike" cap="none" dirty="0" err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Pichika</a:t>
            </a:r>
            <a:endParaRPr sz="24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GB" sz="2400" b="0" i="0" u="none" strike="noStrike" cap="none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					</a:t>
            </a:r>
            <a:r>
              <a:rPr lang="en-GB" sz="2400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</a:t>
            </a:r>
            <a:r>
              <a:rPr lang="en-GB" sz="2400" b="0" i="0" u="none" strike="noStrike" cap="none" dirty="0" err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Y.S.S.Siddharth</a:t>
            </a:r>
            <a:endParaRPr sz="24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oogle Shape;285;p37">
            <a:extLst>
              <a:ext uri="{FF2B5EF4-FFF2-40B4-BE49-F238E27FC236}">
                <a16:creationId xmlns:a16="http://schemas.microsoft.com/office/drawing/2014/main" id="{8CBCED1D-91B6-46D9-9831-1C099A3AB52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1659" y="3252528"/>
            <a:ext cx="3131514" cy="2762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184E0-357B-46F7-B9CD-34F0932D0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1326321"/>
          </a:xfrm>
        </p:spPr>
        <p:txBody>
          <a:bodyPr/>
          <a:lstStyle/>
          <a:p>
            <a:pPr algn="l"/>
            <a:r>
              <a:rPr lang="en-GB" sz="3600" b="0" cap="none" dirty="0">
                <a:solidFill>
                  <a:srgbClr val="FFFFFF"/>
                </a:solidFill>
                <a:latin typeface="Times New Roman"/>
                <a:cs typeface="Times New Roman"/>
                <a:sym typeface="Times New Roman"/>
              </a:rPr>
              <a:t>Pre-Processing: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594E1B-7A9D-4C60-8151-6F4DBCED0CFE}"/>
              </a:ext>
            </a:extLst>
          </p:cNvPr>
          <p:cNvSpPr txBox="1"/>
          <p:nvPr/>
        </p:nvSpPr>
        <p:spPr>
          <a:xfrm>
            <a:off x="661737" y="1326321"/>
            <a:ext cx="10166684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</a:rPr>
              <a:t>In this section we will convert all the images in the categories with and without mask into arrays to create a deep-learning model.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</a:rPr>
              <a:t>Firstly with the help of keras.preprocessing.image we will load the images.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</a:rPr>
              <a:t>Next we will set the height and width of the images (in our case 224 x 224px)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</a:rPr>
              <a:t>Now with the help of img_to_array function we will convert the picture data into arrays.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</a:rPr>
              <a:t>Here we create 2 arrays namely, data[ ] and label[ ]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</a:rPr>
              <a:t>In data[ ] we copy data of all the images and in label [ ] we add according to the category, with mask or without mask.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</a:rPr>
              <a:t>With the help of binalizer() function from sklearn.model_selection we will convert the characters in label[ ] to binary values.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</a:rPr>
              <a:t>Now the data[ ] and label[ ] should be converted into NumPy arrays as deep learning models only work with arrays.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</a:rPr>
              <a:t>Next we will apply train_split_test function from sklearn.model_selection to train and test the images from data[ ] and label[ ]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</a:rPr>
              <a:t>We can change the percentage of images from the dataset to be used for training and testing.(In our case it is 80% and 20%)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</a:endParaRP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</a:endParaRP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</a:endParaRP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</a:endParaRP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485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02B4-406F-4892-BC4F-C1755F14A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1326321"/>
          </a:xfrm>
        </p:spPr>
        <p:txBody>
          <a:bodyPr/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Training: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99A985-3ECE-4246-9B52-8C3A8D0A8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692" y="1102894"/>
            <a:ext cx="5070308" cy="34229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B29BDF-5C08-4D93-BE7E-1063C2EA8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291" y="2669309"/>
            <a:ext cx="5070308" cy="377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729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02B4-406F-4892-BC4F-C1755F14A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9015" y="-90154"/>
            <a:ext cx="10353761" cy="926927"/>
          </a:xfrm>
        </p:spPr>
        <p:txBody>
          <a:bodyPr/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Testing &amp; Result: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E44746-3AB1-4897-941C-1D75DA7BE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015" y="1199254"/>
            <a:ext cx="3141746" cy="18672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020A69-F0E1-4313-92A5-834A803A3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455" y="768900"/>
            <a:ext cx="2656661" cy="23628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AFA66B-7DE5-42F1-9EA5-9AFD11622B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0533" y="1024218"/>
            <a:ext cx="3105150" cy="2514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CCAB87-F698-4E2F-AD39-8E65AE7F58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2241" y="3910535"/>
            <a:ext cx="3705468" cy="22392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1E2D992-10FE-4261-AE9E-03E6D19416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2271" y="3758556"/>
            <a:ext cx="3482928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058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5"/>
          <p:cNvSpPr txBox="1"/>
          <p:nvPr/>
        </p:nvSpPr>
        <p:spPr>
          <a:xfrm>
            <a:off x="1154880" y="272520"/>
            <a:ext cx="8825400" cy="940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Libraries and Development Tools</a:t>
            </a:r>
            <a:endParaRPr sz="5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" name="Google Shape;336;p45"/>
          <p:cNvSpPr txBox="1"/>
          <p:nvPr/>
        </p:nvSpPr>
        <p:spPr>
          <a:xfrm>
            <a:off x="316440" y="1081440"/>
            <a:ext cx="11772360" cy="56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</a:t>
            </a:r>
            <a:endParaRPr/>
          </a:p>
        </p:txBody>
      </p:sp>
      <p:pic>
        <p:nvPicPr>
          <p:cNvPr id="337" name="Google Shape;337;p45" descr="Welcome to Python.or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5840" y="1213200"/>
            <a:ext cx="1781280" cy="1406520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sp>
        <p:nvSpPr>
          <p:cNvPr id="338" name="Google Shape;338;p45"/>
          <p:cNvSpPr/>
          <p:nvPr/>
        </p:nvSpPr>
        <p:spPr>
          <a:xfrm>
            <a:off x="1193040" y="2747520"/>
            <a:ext cx="1028520" cy="39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9" name="Google Shape;339;p45" descr="How to optimize your Jupyter Notebook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73000" y="1274760"/>
            <a:ext cx="1901880" cy="1379880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sp>
        <p:nvSpPr>
          <p:cNvPr id="340" name="Google Shape;340;p45"/>
          <p:cNvSpPr/>
          <p:nvPr/>
        </p:nvSpPr>
        <p:spPr>
          <a:xfrm>
            <a:off x="2617200" y="2747520"/>
            <a:ext cx="2095920" cy="39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Jupyter Notebook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1" name="Google Shape;341;p45" descr="What is Git and GitHub? And how to use GitHub? - DEV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23200" y="1274760"/>
            <a:ext cx="2289960" cy="1379880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sp>
        <p:nvSpPr>
          <p:cNvPr id="342" name="Google Shape;342;p45"/>
          <p:cNvSpPr/>
          <p:nvPr/>
        </p:nvSpPr>
        <p:spPr>
          <a:xfrm>
            <a:off x="5419440" y="2738880"/>
            <a:ext cx="1031040" cy="39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GitHub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3" name="Google Shape;343;p45" descr="TensorFlow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44200" y="1261800"/>
            <a:ext cx="2289960" cy="1379880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sp>
        <p:nvSpPr>
          <p:cNvPr id="344" name="Google Shape;344;p45"/>
          <p:cNvSpPr/>
          <p:nvPr/>
        </p:nvSpPr>
        <p:spPr>
          <a:xfrm>
            <a:off x="7719120" y="2747520"/>
            <a:ext cx="1514160" cy="39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5" name="Google Shape;345;p4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3200" y="4237920"/>
            <a:ext cx="2924280" cy="1793160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pic>
        <p:nvPicPr>
          <p:cNvPr id="346" name="Google Shape;346;p45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809880" y="4202640"/>
            <a:ext cx="3219120" cy="1793160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grpSp>
        <p:nvGrpSpPr>
          <p:cNvPr id="347" name="Google Shape;347;p45"/>
          <p:cNvGrpSpPr/>
          <p:nvPr/>
        </p:nvGrpSpPr>
        <p:grpSpPr>
          <a:xfrm>
            <a:off x="7237980" y="4202640"/>
            <a:ext cx="2384280" cy="1793160"/>
            <a:chOff x="7223400" y="4202640"/>
            <a:chExt cx="2384280" cy="1793160"/>
          </a:xfrm>
        </p:grpSpPr>
        <p:sp>
          <p:nvSpPr>
            <p:cNvPr id="348" name="Google Shape;348;p45"/>
            <p:cNvSpPr/>
            <p:nvPr/>
          </p:nvSpPr>
          <p:spPr>
            <a:xfrm>
              <a:off x="7223400" y="4202640"/>
              <a:ext cx="2384280" cy="1793160"/>
            </a:xfrm>
            <a:prstGeom prst="rect">
              <a:avLst/>
            </a:pr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49" name="Google Shape;349;p45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7236720" y="4202640"/>
              <a:ext cx="2363040" cy="1791360"/>
            </a:xfrm>
            <a:prstGeom prst="rect">
              <a:avLst/>
            </a:prstGeom>
            <a:noFill/>
            <a:ln>
              <a:noFill/>
            </a:ln>
            <a:effectLst>
              <a:outerShdw blurRad="190500" algn="tl" rotWithShape="0">
                <a:srgbClr val="000000">
                  <a:alpha val="69803"/>
                </a:srgbClr>
              </a:outerShdw>
            </a:effectLst>
          </p:spPr>
        </p:pic>
      </p:grpSp>
      <p:pic>
        <p:nvPicPr>
          <p:cNvPr id="350" name="Google Shape;350;p45" descr="Introduction - OpenCV Tutorial C++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9831240" y="2118240"/>
            <a:ext cx="2109240" cy="2163240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sp>
        <p:nvSpPr>
          <p:cNvPr id="351" name="Google Shape;351;p45"/>
          <p:cNvSpPr/>
          <p:nvPr/>
        </p:nvSpPr>
        <p:spPr>
          <a:xfrm>
            <a:off x="1626480" y="6150240"/>
            <a:ext cx="873000" cy="39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rgbClr val="EA631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Keras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45"/>
          <p:cNvSpPr/>
          <p:nvPr/>
        </p:nvSpPr>
        <p:spPr>
          <a:xfrm>
            <a:off x="4713480" y="6150240"/>
            <a:ext cx="1502280" cy="39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Matplotlib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45"/>
          <p:cNvSpPr/>
          <p:nvPr/>
        </p:nvSpPr>
        <p:spPr>
          <a:xfrm>
            <a:off x="7996320" y="6150240"/>
            <a:ext cx="1068120" cy="39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rgbClr val="EA631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Numpy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45"/>
          <p:cNvSpPr/>
          <p:nvPr/>
        </p:nvSpPr>
        <p:spPr>
          <a:xfrm>
            <a:off x="10410120" y="4462200"/>
            <a:ext cx="1146240" cy="39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rgbClr val="EA631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OpenCV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B1075-196D-48D0-8ADA-49187A43D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sz="40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Limitations: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59DB5D-0EF1-4C4F-B9C7-2FA106A4C2AE}"/>
              </a:ext>
            </a:extLst>
          </p:cNvPr>
          <p:cNvSpPr txBox="1"/>
          <p:nvPr/>
        </p:nvSpPr>
        <p:spPr>
          <a:xfrm>
            <a:off x="657616" y="1647173"/>
            <a:ext cx="1053438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</a:rPr>
              <a:t>Lack of camera quality.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</a:rPr>
              <a:t>Camera should not be directly exposed to light.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</a:rPr>
              <a:t>Shutter speed should be more than 1/50 (Because in such case the blurring of the moving objects will occur)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</a:rPr>
              <a:t>Lack of vi </a:t>
            </a:r>
            <a:r>
              <a:rPr lang="en-IN" sz="1600" dirty="0" err="1">
                <a:solidFill>
                  <a:schemeClr val="tx1"/>
                </a:solidFill>
              </a:rPr>
              <a:t>deos</a:t>
            </a:r>
            <a:r>
              <a:rPr lang="en-IN" sz="1600" dirty="0">
                <a:solidFill>
                  <a:schemeClr val="tx1"/>
                </a:solidFill>
              </a:rPr>
              <a:t> in data sets to identify on video stream testing.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</a:rPr>
              <a:t>Excessive data will load in more time and more memory consumption in the system.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7C7B14-53B6-4C01-9B1B-D6CAAB8FE11C}"/>
              </a:ext>
            </a:extLst>
          </p:cNvPr>
          <p:cNvSpPr txBox="1"/>
          <p:nvPr/>
        </p:nvSpPr>
        <p:spPr>
          <a:xfrm>
            <a:off x="977029" y="3237978"/>
            <a:ext cx="9876774" cy="284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Recommended camera settings:</a:t>
            </a:r>
          </a:p>
          <a:p>
            <a:pPr algn="l"/>
            <a:endParaRPr lang="en-IN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Quality: Highest possible (Minimum 480p is recommended)</a:t>
            </a:r>
          </a:p>
          <a:p>
            <a:pPr algn="l"/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rate: 15 fps or more</a:t>
            </a:r>
          </a:p>
          <a:p>
            <a:pPr algn="l"/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Bitrate: 1400 – 4000kbps</a:t>
            </a:r>
          </a:p>
          <a:p>
            <a:pPr algn="l"/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Shutter Speed: More than 1/50</a:t>
            </a:r>
          </a:p>
          <a:p>
            <a:pPr algn="l"/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EBCE7E-BD92-43F9-B163-356263A7F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462" y="3099432"/>
            <a:ext cx="3978438" cy="30104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11278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78D31-87F2-437F-A934-4163DF18A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963" y="572655"/>
            <a:ext cx="10353761" cy="1326321"/>
          </a:xfrm>
        </p:spPr>
        <p:txBody>
          <a:bodyPr>
            <a:normAutofit/>
          </a:bodyPr>
          <a:lstStyle/>
          <a:p>
            <a:pPr algn="l"/>
            <a:r>
              <a:rPr lang="en-IN" sz="5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Goals: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B98DD9-EF24-4AFC-B73D-5EB75FB170FB}"/>
              </a:ext>
            </a:extLst>
          </p:cNvPr>
          <p:cNvSpPr txBox="1"/>
          <p:nvPr/>
        </p:nvSpPr>
        <p:spPr>
          <a:xfrm>
            <a:off x="784963" y="2333085"/>
            <a:ext cx="1062207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Integrate with the voice system.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Creating an android and iOS application 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Mask detection with very low end camera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Identity Detection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Adding the Email Sending feature to this </a:t>
            </a:r>
          </a:p>
          <a:p>
            <a:pPr algn="l">
              <a:buClr>
                <a:schemeClr val="tx1"/>
              </a:buClr>
            </a:pPr>
            <a:r>
              <a:rPr lang="en-IN" sz="2800" dirty="0">
                <a:solidFill>
                  <a:schemeClr val="tx1"/>
                </a:solidFill>
              </a:rPr>
              <a:t>   Application.</a:t>
            </a:r>
          </a:p>
        </p:txBody>
      </p:sp>
      <p:pic>
        <p:nvPicPr>
          <p:cNvPr id="1028" name="Picture 4" descr="Face Detection App Concept artificialintelligence new technology app technology app security app security scanning app identification biometric scan data detection app human face scanner face recognition">
            <a:extLst>
              <a:ext uri="{FF2B5EF4-FFF2-40B4-BE49-F238E27FC236}">
                <a16:creationId xmlns:a16="http://schemas.microsoft.com/office/drawing/2014/main" id="{4CA5419B-EDA1-42B7-9F85-24F117E1D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0247" y="1608985"/>
            <a:ext cx="3999244" cy="281199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829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8"/>
          <p:cNvSpPr txBox="1"/>
          <p:nvPr/>
        </p:nvSpPr>
        <p:spPr>
          <a:xfrm>
            <a:off x="701011" y="77385"/>
            <a:ext cx="9339840" cy="8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References and Citations</a:t>
            </a:r>
            <a:endParaRPr sz="6000" b="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48"/>
          <p:cNvSpPr txBox="1"/>
          <p:nvPr/>
        </p:nvSpPr>
        <p:spPr>
          <a:xfrm>
            <a:off x="780727" y="1280160"/>
            <a:ext cx="11041818" cy="5434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AutoNum type="arabicParenR"/>
            </a:pPr>
            <a:r>
              <a:rPr lang="en-GB" sz="2200" b="0" strike="noStrik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"Coronavirus Disease 2019 (COVID-19)  Symptoms", </a:t>
            </a:r>
            <a:r>
              <a:rPr lang="en-GB" sz="2200" b="0" strike="noStrike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Centers</a:t>
            </a:r>
            <a:r>
              <a:rPr lang="en-GB" sz="2200" b="0" strike="noStrik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Disease Control and Prevention, 2020, [online]  Available: </a:t>
            </a:r>
            <a:r>
              <a:rPr lang="en-GB" sz="2200" b="0" u="sng" strike="noStrike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https://www.cdc.gov/coronavirus/2019-ncov/symptoms-testing/symptoms.html</a:t>
            </a:r>
            <a:r>
              <a:rPr lang="en-GB" sz="2200" b="0" strike="noStrik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200" dirty="0"/>
          </a:p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AutoNum type="arabicParenR"/>
            </a:pPr>
            <a:r>
              <a:rPr lang="en-GB" sz="2200" b="0" i="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Jiri </a:t>
            </a:r>
            <a:r>
              <a:rPr lang="en-GB" sz="2200" b="0" i="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Prinosil</a:t>
            </a:r>
            <a:r>
              <a:rPr lang="en-GB" sz="2200" b="0" i="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GB" sz="2200" b="0" i="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Ondrej</a:t>
            </a:r>
            <a:r>
              <a:rPr lang="en-GB" sz="2200" b="0" i="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 sz="2200" b="0" i="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Maly</a:t>
            </a:r>
            <a:r>
              <a:rPr lang="en-GB" sz="2200" b="0" i="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"Detecting Faces With Face Masks", </a:t>
            </a:r>
            <a:r>
              <a:rPr lang="en-GB" sz="2200" b="0" i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Telecommunications and Signal Processing (TSP) 2021 44th International Conference on</a:t>
            </a:r>
            <a:r>
              <a:rPr lang="en-GB" sz="2200" b="0" i="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pp. 259-262, 2021.</a:t>
            </a:r>
            <a:endParaRPr sz="2200" dirty="0"/>
          </a:p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AutoNum type="arabicParenR"/>
            </a:pPr>
            <a:r>
              <a:rPr lang="en-GB" sz="2200" b="0" i="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Sushil Kumar Mishra, Nitish Kumar Ojha, "A Novel Approach for Face Mask Detection using </a:t>
            </a:r>
            <a:r>
              <a:rPr lang="en-GB" sz="2200" b="0" i="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</a:t>
            </a:r>
            <a:r>
              <a:rPr lang="en-GB" sz="2200" b="0" i="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Covid-19", </a:t>
            </a:r>
            <a:r>
              <a:rPr lang="en-GB" sz="2200" b="0" i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Inventive Research in Computing Applications (ICIRCA) 2021 Third International Conference on</a:t>
            </a:r>
            <a:r>
              <a:rPr lang="en-GB" sz="2200" b="0" i="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pp. 1362-1366, 2021.</a:t>
            </a:r>
          </a:p>
          <a:p>
            <a:pPr marL="514350" indent="-514350">
              <a:buClr>
                <a:schemeClr val="lt1"/>
              </a:buClr>
              <a:buSzPts val="2800"/>
              <a:buFont typeface="Times New Roman"/>
              <a:buAutoNum type="arabicParenR"/>
            </a:pPr>
            <a:r>
              <a:rPr lang="en-IN" sz="2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R. Gambler, "Facial Recognition Technology," United States Government Accountability Office, September 2020. [Online]. Available: </a:t>
            </a:r>
            <a:r>
              <a:rPr lang="en-IN" sz="2200" u="sng" dirty="0">
                <a:solidFill>
                  <a:schemeClr val="tx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https://www.gao.gov/assets/gao-20-568.pdf</a:t>
            </a:r>
            <a:endParaRPr lang="en-IN" sz="2200" u="sng" dirty="0">
              <a:solidFill>
                <a:schemeClr val="tx2">
                  <a:lumMod val="75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Clr>
                <a:schemeClr val="lt1"/>
              </a:buClr>
              <a:buSzPts val="2800"/>
              <a:buFont typeface="Times New Roman"/>
              <a:buAutoNum type="arabicParenR"/>
            </a:pPr>
            <a:r>
              <a:rPr lang="en-IN" sz="2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S. V. M. a. N. V. Dionisio, "Real-Time Facemask Recognition with Alarm System using Deep Learning," IEEE Control and System Graduate Research Colloquium (ICSGRC), 2020  [Online]. Available: </a:t>
            </a:r>
            <a:r>
              <a:rPr lang="en-IN" sz="22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https://ieeexplore.ieee.org/stamp/stamp.jsp?arnumber=9232610</a:t>
            </a:r>
            <a:r>
              <a:rPr lang="en-IN" sz="22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IN" sz="2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9"/>
          <p:cNvSpPr txBox="1"/>
          <p:nvPr/>
        </p:nvSpPr>
        <p:spPr>
          <a:xfrm>
            <a:off x="1393859" y="572925"/>
            <a:ext cx="10253195" cy="5790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 b="0" strike="noStrik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 strike="noStrik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Queries ?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 strike="noStrik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Want to Test our Model and Project ?..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 To  GitHub Link :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 strike="noStrike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 https://github.com/Chaganti-Reddy/Face-Mask-Detector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3000" b="0" strike="noStrike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3000" b="0" strike="noStrike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3000" b="0" strike="noStrike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9"/>
          <p:cNvSpPr txBox="1"/>
          <p:nvPr/>
        </p:nvSpPr>
        <p:spPr>
          <a:xfrm>
            <a:off x="1198995" y="101046"/>
            <a:ext cx="8825400" cy="1980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Contents:</a:t>
            </a:r>
            <a:endParaRPr sz="66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8" name="Google Shape;298;p39"/>
          <p:cNvSpPr txBox="1"/>
          <p:nvPr/>
        </p:nvSpPr>
        <p:spPr>
          <a:xfrm>
            <a:off x="934300" y="1798674"/>
            <a:ext cx="8825400" cy="3967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840" marR="0" lvl="0" indent="-2854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4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4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4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endParaRPr sz="24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4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</a:t>
            </a:r>
            <a:endParaRPr sz="24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IN" sz="24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Workflow Diagram</a:t>
            </a: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IN" sz="24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Explanation</a:t>
            </a:r>
          </a:p>
          <a:p>
            <a:pPr marL="285840" indent="-285480">
              <a:spcBef>
                <a:spcPts val="1001"/>
              </a:spcBef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4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Datasets</a:t>
            </a:r>
          </a:p>
          <a:p>
            <a:pPr marL="285840" indent="-285480">
              <a:spcBef>
                <a:spcPts val="1001"/>
              </a:spcBef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400" dirty="0">
                <a:solidFill>
                  <a:srgbClr val="FFFFFF"/>
                </a:solidFill>
                <a:latin typeface="Times New Roman"/>
                <a:ea typeface="Century Gothic"/>
                <a:cs typeface="Times New Roman"/>
                <a:sym typeface="Times New Roman"/>
              </a:rPr>
              <a:t>Implementation</a:t>
            </a:r>
          </a:p>
          <a:p>
            <a:pPr marL="285840" indent="-285480">
              <a:spcBef>
                <a:spcPts val="1001"/>
              </a:spcBef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400" b="0" i="0" u="none" strike="noStrike" cap="none" dirty="0">
                <a:solidFill>
                  <a:srgbClr val="FFFFFF"/>
                </a:solidFill>
                <a:latin typeface="Times New Roman"/>
                <a:ea typeface="Century Gothic"/>
                <a:cs typeface="Times New Roman"/>
                <a:sym typeface="Times New Roman"/>
              </a:rPr>
              <a:t>Training</a:t>
            </a:r>
          </a:p>
          <a:p>
            <a:pPr marL="285840" indent="-285480">
              <a:spcBef>
                <a:spcPts val="1001"/>
              </a:spcBef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400" dirty="0">
                <a:solidFill>
                  <a:srgbClr val="FFFFFF"/>
                </a:solidFill>
                <a:latin typeface="Times New Roman"/>
                <a:ea typeface="Century Gothic"/>
                <a:cs typeface="Times New Roman"/>
                <a:sym typeface="Times New Roman"/>
              </a:rPr>
              <a:t>Testing &amp; Result</a:t>
            </a:r>
            <a:endParaRPr sz="24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4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Libraries and Development Tools</a:t>
            </a:r>
            <a:endParaRPr sz="24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4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 and Citations</a:t>
            </a:r>
            <a:endParaRPr sz="24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/>
          <p:nvPr/>
        </p:nvSpPr>
        <p:spPr>
          <a:xfrm>
            <a:off x="900360" y="731520"/>
            <a:ext cx="8825400" cy="1980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Introduction:</a:t>
            </a:r>
            <a:endParaRPr sz="66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4" name="Google Shape;304;p40"/>
          <p:cNvSpPr txBox="1"/>
          <p:nvPr/>
        </p:nvSpPr>
        <p:spPr>
          <a:xfrm>
            <a:off x="825120" y="1884600"/>
            <a:ext cx="7644960" cy="4373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840" marR="0" lvl="0" indent="-2854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8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Corona virus has affected every single individual over the globe.</a:t>
            </a:r>
            <a:endParaRPr sz="28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8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Every individual is taking fundamental measures to decrease its effect.</a:t>
            </a:r>
            <a:endParaRPr sz="28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8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project is to prepare a data set which would detect whether a person on the camera is wearing a Face Mask or not and sends an alert to the security or the people who are monitoring it.</a:t>
            </a:r>
            <a:endParaRPr sz="28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5" name="Google Shape;305;p40"/>
          <p:cNvSpPr/>
          <p:nvPr/>
        </p:nvSpPr>
        <p:spPr>
          <a:xfrm>
            <a:off x="8470080" y="2366640"/>
            <a:ext cx="3320280" cy="2118600"/>
          </a:xfrm>
          <a:prstGeom prst="roundRect">
            <a:avLst>
              <a:gd name="adj" fmla="val 8594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reflection stA="38000" endPos="28000" dist="50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1"/>
          <p:cNvSpPr txBox="1"/>
          <p:nvPr/>
        </p:nvSpPr>
        <p:spPr>
          <a:xfrm>
            <a:off x="1060560" y="910440"/>
            <a:ext cx="6767640" cy="99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4000" lnSpcReduction="1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Motivation:</a:t>
            </a:r>
            <a:endParaRPr sz="66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1" name="Google Shape;311;p41"/>
          <p:cNvSpPr txBox="1"/>
          <p:nvPr/>
        </p:nvSpPr>
        <p:spPr>
          <a:xfrm>
            <a:off x="956880" y="2149560"/>
            <a:ext cx="6325920" cy="425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840" marR="0" lvl="0" indent="-2854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8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the coronavirus is spreading rapidly, the World Health Organization has suggested to maintain social distance and to wear facemasks.</a:t>
            </a:r>
            <a:endParaRPr sz="28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8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support  of the ongoing fight against this infectious disease, we are motivated to generate new insights, by providing information about the people who don’t wear facemasks, using deep learning techniques.</a:t>
            </a:r>
            <a:endParaRPr sz="28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2" name="Google Shape;312;p41"/>
          <p:cNvSpPr/>
          <p:nvPr/>
        </p:nvSpPr>
        <p:spPr>
          <a:xfrm>
            <a:off x="7283160" y="2292120"/>
            <a:ext cx="4555440" cy="2969280"/>
          </a:xfrm>
          <a:prstGeom prst="roundRect">
            <a:avLst>
              <a:gd name="adj" fmla="val 8594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reflection stA="38000" endPos="28000" dist="50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"/>
          <p:cNvSpPr txBox="1"/>
          <p:nvPr/>
        </p:nvSpPr>
        <p:spPr>
          <a:xfrm>
            <a:off x="1192680" y="1108440"/>
            <a:ext cx="8825400" cy="1980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Objective:</a:t>
            </a:r>
            <a:endParaRPr sz="66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8" name="Google Shape;318;p42"/>
          <p:cNvSpPr txBox="1"/>
          <p:nvPr/>
        </p:nvSpPr>
        <p:spPr>
          <a:xfrm>
            <a:off x="1192680" y="2743200"/>
            <a:ext cx="8825400" cy="236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840" marR="0" lvl="0" indent="-2854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8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model is created using datasets with mask and without mask.</a:t>
            </a: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8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identify people on camera without mask and sound an alarm to notify the authorities.</a:t>
            </a: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"/>
          <p:cNvSpPr txBox="1"/>
          <p:nvPr/>
        </p:nvSpPr>
        <p:spPr>
          <a:xfrm>
            <a:off x="589680" y="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Workflow Diagram:</a:t>
            </a:r>
            <a:endParaRPr sz="6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6A7AA8-EEFC-4C3E-A0C1-C35565651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195" y="1077239"/>
            <a:ext cx="5117610" cy="539871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4"/>
          <p:cNvSpPr txBox="1"/>
          <p:nvPr/>
        </p:nvSpPr>
        <p:spPr>
          <a:xfrm>
            <a:off x="457200" y="226080"/>
            <a:ext cx="8825400" cy="1980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Explanation:</a:t>
            </a:r>
            <a:endParaRPr sz="66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" name="Google Shape;330;p44"/>
          <p:cNvSpPr txBox="1"/>
          <p:nvPr/>
        </p:nvSpPr>
        <p:spPr>
          <a:xfrm>
            <a:off x="457200" y="1549382"/>
            <a:ext cx="11277600" cy="492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25000" lnSpcReduction="20000"/>
          </a:bodyPr>
          <a:lstStyle/>
          <a:p>
            <a:pPr marL="285840" marR="0" lvl="0" indent="-2854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6CDD3"/>
              </a:buClr>
              <a:buSzPct val="80000"/>
              <a:buFont typeface="Noto Sans Symbols"/>
              <a:buChar char="⮚"/>
            </a:pPr>
            <a:r>
              <a:rPr lang="en-GB" sz="11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Phase 1: Train facemask detector and build a model:</a:t>
            </a:r>
            <a:endParaRPr sz="112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GB" sz="11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- The datasets with and without mask are collected.</a:t>
            </a:r>
            <a:endParaRPr sz="112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GB" sz="11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- Train the facemask classifier using </a:t>
            </a:r>
            <a:r>
              <a:rPr lang="en-GB" sz="11200" b="0" i="0" u="none" strike="noStrike" cap="none" dirty="0" err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Keras</a:t>
            </a:r>
            <a:r>
              <a:rPr lang="en-GB" sz="11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/Tensor Flow and </a:t>
            </a:r>
            <a:endParaRPr sz="112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GB" sz="11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build a model using the datasets.</a:t>
            </a:r>
            <a:endParaRPr sz="112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ct val="80000"/>
              <a:buFont typeface="Noto Sans Symbols"/>
              <a:buChar char="⮚"/>
            </a:pPr>
            <a:r>
              <a:rPr lang="en-GB" sz="11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Phase 2 : Apply the model and </a:t>
            </a:r>
            <a:r>
              <a:rPr lang="en-GB" sz="112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 alarm System</a:t>
            </a:r>
            <a:r>
              <a:rPr lang="en-GB" sz="11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12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GB" sz="11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- Load the built model.</a:t>
            </a:r>
            <a:endParaRPr sz="112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GB" sz="11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- Cameras are switched on and the faces are detected using CV2.</a:t>
            </a:r>
            <a:endParaRPr sz="112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GB" sz="11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- Extract Face ROI From the video.</a:t>
            </a:r>
            <a:endParaRPr sz="112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GB" sz="11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- Applying the built model to detect facemask.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GB" sz="11200" dirty="0">
                <a:solidFill>
                  <a:srgbClr val="FFFFFF"/>
                </a:solidFill>
                <a:latin typeface="Times New Roman"/>
                <a:ea typeface="Century Gothic"/>
                <a:cs typeface="Times New Roman"/>
                <a:sym typeface="Times New Roman"/>
              </a:rPr>
              <a:t>     - Add the alarm system to the model using pygame.</a:t>
            </a:r>
            <a:endParaRPr sz="112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6"/>
          <p:cNvSpPr txBox="1"/>
          <p:nvPr/>
        </p:nvSpPr>
        <p:spPr>
          <a:xfrm>
            <a:off x="1070280" y="825480"/>
            <a:ext cx="8825400" cy="1980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Datasets: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6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p46"/>
          <p:cNvSpPr txBox="1"/>
          <p:nvPr/>
        </p:nvSpPr>
        <p:spPr>
          <a:xfrm>
            <a:off x="1070280" y="3767400"/>
            <a:ext cx="8825400" cy="4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840" marR="0" lvl="0" indent="-1432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None/>
            </a:pPr>
            <a:endParaRPr sz="2800" b="0" i="0" u="none" strike="noStrike" cap="none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8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Datasets are collected from Kaggle.</a:t>
            </a: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8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Two set of datasets composed of faces of various people from different parts of the world and of all age groups.</a:t>
            </a: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8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One set of dataset consists of faces of people with mask.</a:t>
            </a: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76CDD3"/>
              </a:buClr>
              <a:buSzPts val="2240"/>
              <a:buFont typeface="Noto Sans Symbols"/>
              <a:buChar char="⮚"/>
            </a:pPr>
            <a:r>
              <a:rPr lang="en-GB" sz="28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 set of dataset consists of faces of people without mask.</a:t>
            </a: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7"/>
          <p:cNvSpPr txBox="1"/>
          <p:nvPr/>
        </p:nvSpPr>
        <p:spPr>
          <a:xfrm>
            <a:off x="646200" y="282960"/>
            <a:ext cx="9570240" cy="79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b="0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Dataset with and without facemask:</a:t>
            </a:r>
            <a:endParaRPr sz="42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6" name="Google Shape;366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11240"/>
            <a:ext cx="5966640" cy="55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67000" y="1011240"/>
            <a:ext cx="6051600" cy="5563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1_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</TotalTime>
  <Words>1010</Words>
  <Application>Microsoft Office PowerPoint</Application>
  <PresentationFormat>Widescreen</PresentationFormat>
  <Paragraphs>116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Calibri</vt:lpstr>
      <vt:lpstr>Noto Sans Symbols</vt:lpstr>
      <vt:lpstr>Bookman Old Style</vt:lpstr>
      <vt:lpstr>Rockwell</vt:lpstr>
      <vt:lpstr>Times New Roman</vt:lpstr>
      <vt:lpstr>Arial</vt:lpstr>
      <vt:lpstr>Century Gothic</vt:lpstr>
      <vt:lpstr>Damask</vt:lpstr>
      <vt:lpstr>1_Damask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Pre-Processing:</vt:lpstr>
      <vt:lpstr>Training:</vt:lpstr>
      <vt:lpstr>Testing &amp; Result:</vt:lpstr>
      <vt:lpstr>PowerPoint Presentation</vt:lpstr>
      <vt:lpstr>Limitations:</vt:lpstr>
      <vt:lpstr>Future Goals: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Geet Nitin</dc:creator>
  <cp:lastModifiedBy>VENKATARAMI REDDY</cp:lastModifiedBy>
  <cp:revision>37</cp:revision>
  <dcterms:modified xsi:type="dcterms:W3CDTF">2021-12-26T09:59:14Z</dcterms:modified>
</cp:coreProperties>
</file>